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3"/>
  </p:notesMasterIdLst>
  <p:sldIdLst>
    <p:sldId id="256" r:id="rId2"/>
    <p:sldId id="260" r:id="rId3"/>
    <p:sldId id="259" r:id="rId4"/>
    <p:sldId id="262" r:id="rId5"/>
    <p:sldId id="258" r:id="rId6"/>
    <p:sldId id="257" r:id="rId7"/>
    <p:sldId id="261" r:id="rId8"/>
    <p:sldId id="263" r:id="rId9"/>
    <p:sldId id="266" r:id="rId10"/>
    <p:sldId id="267" r:id="rId11"/>
    <p:sldId id="264" r:id="rId1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itayberm" initials="i" lastIdx="14" clrIdx="0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234" y="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20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commentAuthors" Target="commentAuthor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F8CDC19-E443-4CC9-A4C4-51DC17DE80B7}" type="datetimeFigureOut">
              <a:rPr lang="en-US" smtClean="0"/>
              <a:t>5/10/2018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A4CB2C9-9555-4D7F-8A2F-D9114737AB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554408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An isolated abnormality found on US scan, is there any additional  abnormality that was missed?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4CB2C9-9555-4D7F-8A2F-D9114737ABDF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496166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‘Volumetric MRI study of the IUGR fetal brain’</a:t>
            </a:r>
            <a:r>
              <a:rPr lang="en-US" baseline="0" dirty="0"/>
              <a:t> </a:t>
            </a:r>
            <a:r>
              <a:rPr lang="mr-IN" baseline="0" dirty="0"/>
              <a:t>–</a:t>
            </a:r>
            <a:r>
              <a:rPr lang="en-US" baseline="0" dirty="0"/>
              <a:t> singleton pregnancy.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4CB2C9-9555-4D7F-8A2F-D9114737ABDF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374749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/>
              <a:t>Discordance</a:t>
            </a:r>
            <a:r>
              <a:rPr lang="en-US" b="0" baseline="0" dirty="0"/>
              <a:t> – in DZ twins, the genetic distinction may lead to different weight </a:t>
            </a:r>
            <a:r>
              <a:rPr lang="en-US" b="0" baseline="0" dirty="0">
                <a:sym typeface="Wingdings" pitchFamily="2" charset="2"/>
              </a:rPr>
              <a:t> pathologic situation still </a:t>
            </a:r>
            <a:r>
              <a:rPr lang="en-US" b="0" baseline="0" dirty="0" err="1">
                <a:sym typeface="Wingdings" pitchFamily="2" charset="2"/>
              </a:rPr>
              <a:t>exsist</a:t>
            </a:r>
            <a:r>
              <a:rPr lang="en-US" b="0" baseline="0" dirty="0">
                <a:sym typeface="Wingdings" pitchFamily="2" charset="2"/>
              </a:rPr>
              <a:t> in the form of TTTS only in mono, </a:t>
            </a:r>
            <a:r>
              <a:rPr lang="en-US" b="0" baseline="0" dirty="0" err="1">
                <a:sym typeface="Wingdings" pitchFamily="2" charset="2"/>
              </a:rPr>
              <a:t>umbelical</a:t>
            </a:r>
            <a:r>
              <a:rPr lang="en-US" b="0" baseline="0" dirty="0">
                <a:sym typeface="Wingdings" pitchFamily="2" charset="2"/>
              </a:rPr>
              <a:t> cord abnormalities that affect only one fetus, and </a:t>
            </a:r>
            <a:r>
              <a:rPr lang="en-US" b="0" baseline="0" dirty="0" err="1">
                <a:sym typeface="Wingdings" pitchFamily="2" charset="2"/>
              </a:rPr>
              <a:t>sIUGR</a:t>
            </a:r>
            <a:r>
              <a:rPr lang="en-US" b="0" baseline="0" dirty="0">
                <a:sym typeface="Wingdings" pitchFamily="2" charset="2"/>
              </a:rPr>
              <a:t>.</a:t>
            </a:r>
          </a:p>
          <a:p>
            <a:r>
              <a:rPr lang="en-US" b="0" baseline="0" dirty="0">
                <a:sym typeface="Wingdings" pitchFamily="2" charset="2"/>
              </a:rPr>
              <a:t>By it self discordance is argued not to be a concern if the EFW is in AGA of both fetus but if sever it can suggest on possible </a:t>
            </a:r>
            <a:r>
              <a:rPr lang="en-US" b="0" baseline="0" dirty="0" err="1">
                <a:sym typeface="Wingdings" pitchFamily="2" charset="2"/>
              </a:rPr>
              <a:t>clnically</a:t>
            </a:r>
            <a:r>
              <a:rPr lang="en-US" b="0" baseline="0" dirty="0">
                <a:sym typeface="Wingdings" pitchFamily="2" charset="2"/>
              </a:rPr>
              <a:t> significant growth </a:t>
            </a:r>
            <a:r>
              <a:rPr lang="en-US" b="0" baseline="0" dirty="0" err="1">
                <a:sym typeface="Wingdings" pitchFamily="2" charset="2"/>
              </a:rPr>
              <a:t>restrication</a:t>
            </a:r>
            <a:r>
              <a:rPr lang="en-US" b="0" baseline="0" dirty="0">
                <a:sym typeface="Wingdings" pitchFamily="2" charset="2"/>
              </a:rPr>
              <a:t>. The exact </a:t>
            </a:r>
            <a:r>
              <a:rPr lang="en-US" b="0" baseline="0" dirty="0" err="1">
                <a:sym typeface="Wingdings" pitchFamily="2" charset="2"/>
              </a:rPr>
              <a:t>nuimber</a:t>
            </a:r>
            <a:r>
              <a:rPr lang="en-US" b="0" baseline="0" dirty="0">
                <a:sym typeface="Wingdings" pitchFamily="2" charset="2"/>
              </a:rPr>
              <a:t> that should be used as an increased risk is </a:t>
            </a:r>
            <a:r>
              <a:rPr lang="en-US" b="0" baseline="0">
                <a:sym typeface="Wingdings" pitchFamily="2" charset="2"/>
              </a:rPr>
              <a:t>under debate.  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4CB2C9-9555-4D7F-8A2F-D9114737ABDF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085479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e-IL" dirty="0"/>
              <a:t>יש סוגיה לגבי </a:t>
            </a:r>
            <a:r>
              <a:rPr lang="he-IL" dirty="0" err="1"/>
              <a:t>האווטקאם</a:t>
            </a:r>
            <a:r>
              <a:rPr lang="he-IL" dirty="0"/>
              <a:t> </a:t>
            </a:r>
            <a:r>
              <a:rPr lang="he-IL" dirty="0" err="1"/>
              <a:t>הניורולוגי</a:t>
            </a:r>
            <a:r>
              <a:rPr lang="he-IL" dirty="0"/>
              <a:t> של העוברים,</a:t>
            </a:r>
            <a:r>
              <a:rPr lang="he-IL" baseline="0" dirty="0"/>
              <a:t> כאשר ההערכה הרווחת היא שככל </a:t>
            </a:r>
            <a:r>
              <a:rPr lang="he-IL" baseline="0" dirty="0" err="1"/>
              <a:t>שהדיסקורדנס</a:t>
            </a:r>
            <a:r>
              <a:rPr lang="he-IL" baseline="0" dirty="0"/>
              <a:t> גדול יותר – צפויה בעיה </a:t>
            </a:r>
            <a:r>
              <a:rPr lang="he-IL" baseline="0" dirty="0" err="1"/>
              <a:t>ניורולוגית</a:t>
            </a:r>
            <a:r>
              <a:rPr lang="he-IL" baseline="0" dirty="0"/>
              <a:t> בעובר הקטן. </a:t>
            </a:r>
          </a:p>
          <a:p>
            <a:r>
              <a:rPr lang="he-IL" baseline="0" dirty="0"/>
              <a:t>מעבר למטרת המחקר, יש שאלה האם </a:t>
            </a:r>
            <a:r>
              <a:rPr lang="he-IL" baseline="0" dirty="0" err="1"/>
              <a:t>הדיסקורדנס</a:t>
            </a:r>
            <a:r>
              <a:rPr lang="he-IL" baseline="0" dirty="0"/>
              <a:t> המתבטא במשקל הגוף מתבטא גם בנפחי המוח בהתאם ומה </a:t>
            </a:r>
            <a:r>
              <a:rPr lang="he-IL" baseline="0" dirty="0" err="1"/>
              <a:t>האווטקאם</a:t>
            </a:r>
            <a:r>
              <a:rPr lang="he-IL" baseline="0" dirty="0"/>
              <a:t> </a:t>
            </a:r>
            <a:r>
              <a:rPr lang="he-IL" baseline="0" dirty="0" err="1"/>
              <a:t>הניורולוגי</a:t>
            </a:r>
            <a:r>
              <a:rPr lang="he-IL" baseline="0" dirty="0"/>
              <a:t>.</a:t>
            </a:r>
            <a:endParaRPr lang="he-IL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4CB2C9-9555-4D7F-8A2F-D9114737ABDF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520626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Adaptive behavior </a:t>
            </a:r>
            <a:r>
              <a:rPr lang="en-US" dirty="0">
                <a:sym typeface="Wingdings" panose="05000000000000000000" pitchFamily="2" charset="2"/>
              </a:rPr>
              <a:t> </a:t>
            </a:r>
            <a:r>
              <a:rPr lang="en-US" dirty="0"/>
              <a:t>the things that people do to function in their everyday lives. </a:t>
            </a:r>
          </a:p>
          <a:p>
            <a:endParaRPr lang="en-US" dirty="0"/>
          </a:p>
          <a:p>
            <a:r>
              <a:rPr lang="en-US" dirty="0"/>
              <a:t>Communication domain measures how well Jordan listens and understands, expresses himself through speech, and reads and writes.</a:t>
            </a:r>
          </a:p>
          <a:p>
            <a:endParaRPr lang="en-US" dirty="0"/>
          </a:p>
          <a:p>
            <a:r>
              <a:rPr lang="en-US" dirty="0"/>
              <a:t>The Daily Living Skills domain assesses examinee’s performance of the practical, everyday tasks of living that are appropriate in the school setting.</a:t>
            </a:r>
          </a:p>
          <a:p>
            <a:endParaRPr lang="en-US" dirty="0"/>
          </a:p>
          <a:p>
            <a:r>
              <a:rPr lang="en-US" dirty="0"/>
              <a:t>Socialization domain reflects his functioning in social situations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4CB2C9-9555-4D7F-8A2F-D9114737ABDF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062141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שקופית כותרת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orizon.png"/>
          <p:cNvPicPr>
            <a:picLocks noChangeAspect="1"/>
          </p:cNvPicPr>
          <p:nvPr/>
        </p:nvPicPr>
        <p:blipFill>
          <a:blip r:embed="rId2" cstate="print"/>
          <a:srcRect t="33333"/>
          <a:stretch>
            <a:fillRect/>
          </a:stretch>
        </p:blipFill>
        <p:spPr>
          <a:xfrm>
            <a:off x="0" y="0"/>
            <a:ext cx="9144000" cy="457200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368F4D-38FA-40B6-9470-97A4EB78D2AC}" type="datetimeFigureOut">
              <a:rPr lang="en-US" smtClean="0"/>
              <a:t>5/10/2018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799887-D05D-4B5C-B7B1-8B7E1047F276}" type="slidenum">
              <a:rPr lang="en-US" smtClean="0"/>
              <a:t>‹#›</a:t>
            </a:fld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19200" y="3886200"/>
            <a:ext cx="6400800" cy="1752600"/>
          </a:xfrm>
        </p:spPr>
        <p:txBody>
          <a:bodyPr>
            <a:normAutofit/>
          </a:bodyPr>
          <a:lstStyle>
            <a:lvl1pPr marL="0" indent="0" algn="ctr">
              <a:buNone/>
              <a:defRPr sz="1700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e-IL"/>
              <a:t>לחץ כדי לערוך סגנון כותרת משנה של תבנית בסיס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007888"/>
            <a:ext cx="7772400" cy="1470025"/>
          </a:xfrm>
        </p:spPr>
        <p:txBody>
          <a:bodyPr/>
          <a:lstStyle>
            <a:lvl1pPr algn="ctr">
              <a:defRPr sz="3200"/>
            </a:lvl1pPr>
          </a:lstStyle>
          <a:p>
            <a:r>
              <a:rPr lang="he-IL"/>
              <a:t>לחץ כדי לערוך סגנון כותרת של תבנית בסיס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כותרת וטקסט אנכ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368F4D-38FA-40B6-9470-97A4EB78D2AC}" type="datetimeFigureOut">
              <a:rPr lang="en-US" smtClean="0"/>
              <a:t>5/10/2018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799887-D05D-4B5C-B7B1-8B7E1047F27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כותרת אנכית וטקס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he-IL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368F4D-38FA-40B6-9470-97A4EB78D2AC}" type="datetimeFigureOut">
              <a:rPr lang="en-US" smtClean="0"/>
              <a:t>5/10/2018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799887-D05D-4B5C-B7B1-8B7E1047F27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כותרת ותוכ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/>
          <a:p>
            <a:r>
              <a:rPr lang="he-IL"/>
              <a:t>לחץ כדי לערוך סגנון כותרת של תבנית בסיס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368F4D-38FA-40B6-9470-97A4EB78D2AC}" type="datetimeFigureOut">
              <a:rPr lang="en-US" smtClean="0"/>
              <a:t>5/10/2018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799887-D05D-4B5C-B7B1-8B7E1047F276}" type="slidenum">
              <a:rPr lang="en-US" smtClean="0"/>
              <a:t>‹#›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609600" y="1600200"/>
            <a:ext cx="7924800" cy="4114800"/>
          </a:xfrm>
        </p:spPr>
        <p:txBody>
          <a:bodyPr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כותרת מקטע עליונ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4962525"/>
            <a:ext cx="7885113" cy="1362075"/>
          </a:xfrm>
        </p:spPr>
        <p:txBody>
          <a:bodyPr anchor="t"/>
          <a:lstStyle>
            <a:lvl1pPr algn="l">
              <a:defRPr sz="3200" b="0" i="0" cap="all" baseline="0"/>
            </a:lvl1pPr>
          </a:lstStyle>
          <a:p>
            <a:r>
              <a:rPr lang="he-IL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3462338"/>
            <a:ext cx="7885113" cy="1500187"/>
          </a:xfrm>
        </p:spPr>
        <p:txBody>
          <a:bodyPr anchor="b">
            <a:normAutofit/>
          </a:bodyPr>
          <a:lstStyle>
            <a:lvl1pPr marL="0" indent="0">
              <a:buNone/>
              <a:defRPr sz="1700" baseline="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368F4D-38FA-40B6-9470-97A4EB78D2AC}" type="datetimeFigureOut">
              <a:rPr lang="en-US" smtClean="0"/>
              <a:t>5/10/2018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799887-D05D-4B5C-B7B1-8B7E1047F27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שני תכנים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609600" y="1600200"/>
            <a:ext cx="3733800" cy="4114800"/>
          </a:xfrm>
        </p:spPr>
        <p:txBody>
          <a:bodyPr/>
          <a:lstStyle>
            <a:lvl5pPr>
              <a:defRPr/>
            </a:lvl5pPr>
            <a:lvl6pPr>
              <a:buClr>
                <a:schemeClr val="tx2"/>
              </a:buClr>
              <a:buFont typeface="Arial" pitchFamily="34" charset="0"/>
              <a:buChar char="•"/>
              <a:defRPr/>
            </a:lvl6pPr>
            <a:lvl7pPr>
              <a:buClr>
                <a:schemeClr val="tx2"/>
              </a:buClr>
              <a:buFont typeface="Arial" pitchFamily="34" charset="0"/>
              <a:buChar char="•"/>
              <a:defRPr/>
            </a:lvl7pPr>
            <a:lvl8pPr>
              <a:buClr>
                <a:schemeClr val="tx2"/>
              </a:buClr>
              <a:buFont typeface="Arial" pitchFamily="34" charset="0"/>
              <a:buChar char="•"/>
              <a:defRPr/>
            </a:lvl8pPr>
            <a:lvl9pPr>
              <a:buClr>
                <a:schemeClr val="tx2"/>
              </a:buClr>
              <a:buFont typeface="Arial" pitchFamily="34" charset="0"/>
              <a:buChar char="•"/>
              <a:defRPr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800600" y="1600200"/>
            <a:ext cx="3733800" cy="4114800"/>
          </a:xfrm>
        </p:spPr>
        <p:txBody>
          <a:bodyPr/>
          <a:lstStyle>
            <a:lvl6pPr>
              <a:buClr>
                <a:schemeClr val="tx2"/>
              </a:buClr>
              <a:defRPr/>
            </a:lvl6pPr>
            <a:lvl7pPr>
              <a:buClr>
                <a:schemeClr val="tx2"/>
              </a:buClr>
              <a:defRPr/>
            </a:lvl7pPr>
            <a:lvl8pPr>
              <a:buClr>
                <a:schemeClr val="tx2"/>
              </a:buClr>
              <a:defRPr/>
            </a:lvl8pPr>
            <a:lvl9pPr>
              <a:buClr>
                <a:schemeClr val="tx2"/>
              </a:buClr>
              <a:defRPr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/>
          <a:p>
            <a:r>
              <a:rPr lang="he-IL"/>
              <a:t>לחץ כדי לערוך סגנון כותרת של תבנית בסיס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368F4D-38FA-40B6-9470-97A4EB78D2AC}" type="datetimeFigureOut">
              <a:rPr lang="en-US" smtClean="0"/>
              <a:t>5/10/2018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799887-D05D-4B5C-B7B1-8B7E1047F27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השווא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800600" y="2209800"/>
            <a:ext cx="3733800" cy="3505200"/>
          </a:xfrm>
        </p:spPr>
        <p:txBody>
          <a:bodyPr/>
          <a:lstStyle>
            <a:lvl6pPr>
              <a:buClr>
                <a:schemeClr val="tx2"/>
              </a:buClr>
              <a:defRPr/>
            </a:lvl6pPr>
            <a:lvl7pPr>
              <a:buClr>
                <a:schemeClr val="tx2"/>
              </a:buClr>
              <a:defRPr/>
            </a:lvl7pPr>
            <a:lvl8pPr>
              <a:buClr>
                <a:schemeClr val="tx2"/>
              </a:buClr>
              <a:defRPr/>
            </a:lvl8pPr>
            <a:lvl9pPr>
              <a:buClr>
                <a:schemeClr val="tx2"/>
              </a:buClr>
              <a:defRPr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609600" y="2209800"/>
            <a:ext cx="3733800" cy="3505200"/>
          </a:xfrm>
        </p:spPr>
        <p:txBody>
          <a:bodyPr/>
          <a:lstStyle>
            <a:lvl6pPr>
              <a:buClr>
                <a:schemeClr val="tx2"/>
              </a:buClr>
              <a:defRPr/>
            </a:lvl6pPr>
            <a:lvl7pPr>
              <a:buClr>
                <a:schemeClr val="tx2"/>
              </a:buClr>
              <a:defRPr/>
            </a:lvl7pPr>
            <a:lvl8pPr>
              <a:buClr>
                <a:schemeClr val="tx2"/>
              </a:buClr>
              <a:defRPr/>
            </a:lvl8pPr>
            <a:lvl9pPr>
              <a:buClr>
                <a:schemeClr val="tx2"/>
              </a:buClr>
              <a:defRPr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he-IL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199"/>
            <a:ext cx="3733800" cy="574675"/>
          </a:xfrm>
        </p:spPr>
        <p:txBody>
          <a:bodyPr anchor="b">
            <a:normAutofit/>
          </a:bodyPr>
          <a:lstStyle>
            <a:lvl1pPr marL="0" indent="0">
              <a:buNone/>
              <a:defRPr sz="1700" b="0" i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00600" y="1600199"/>
            <a:ext cx="3733800" cy="574675"/>
          </a:xfrm>
        </p:spPr>
        <p:txBody>
          <a:bodyPr anchor="b">
            <a:normAutofit/>
          </a:bodyPr>
          <a:lstStyle>
            <a:lvl1pPr marL="0" indent="0">
              <a:buNone/>
              <a:defRPr sz="1700" b="0" i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368F4D-38FA-40B6-9470-97A4EB78D2AC}" type="datetimeFigureOut">
              <a:rPr lang="en-US" smtClean="0"/>
              <a:t>5/10/2018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799887-D05D-4B5C-B7B1-8B7E1047F27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כותרת בלבד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/>
          <a:p>
            <a:r>
              <a:rPr lang="he-IL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368F4D-38FA-40B6-9470-97A4EB78D2AC}" type="datetimeFigureOut">
              <a:rPr lang="en-US" smtClean="0"/>
              <a:t>5/10/2018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799887-D05D-4B5C-B7B1-8B7E1047F27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ריק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368F4D-38FA-40B6-9470-97A4EB78D2AC}" type="datetimeFigureOut">
              <a:rPr lang="en-US" smtClean="0"/>
              <a:t>5/10/2018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799887-D05D-4B5C-B7B1-8B7E1047F27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תוכן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962400" y="1447800"/>
            <a:ext cx="4648200" cy="4267200"/>
          </a:xfrm>
        </p:spPr>
        <p:txBody>
          <a:bodyPr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648" y="1447800"/>
            <a:ext cx="2971800" cy="1097280"/>
          </a:xfrm>
        </p:spPr>
        <p:txBody>
          <a:bodyPr anchor="b"/>
          <a:lstStyle>
            <a:lvl1pPr algn="l">
              <a:defRPr sz="1800" b="0" i="0" cap="none" baseline="0">
                <a:solidFill>
                  <a:schemeClr val="tx2"/>
                </a:solidFill>
              </a:defRPr>
            </a:lvl1pPr>
          </a:lstStyle>
          <a:p>
            <a:r>
              <a:rPr lang="he-IL"/>
              <a:t>לחץ כדי לערוך סגנון כותרת של תבנית בסיס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12648" y="2547891"/>
            <a:ext cx="2971800" cy="3167109"/>
          </a:xfrm>
        </p:spPr>
        <p:txBody>
          <a:bodyPr tIns="9144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368F4D-38FA-40B6-9470-97A4EB78D2AC}" type="datetimeFigureOut">
              <a:rPr lang="en-US" smtClean="0"/>
              <a:t>5/10/2018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799887-D05D-4B5C-B7B1-8B7E1047F27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תמונה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horizon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447800"/>
            <a:ext cx="2971800" cy="1097280"/>
          </a:xfrm>
        </p:spPr>
        <p:txBody>
          <a:bodyPr anchor="b"/>
          <a:lstStyle>
            <a:lvl1pPr algn="l">
              <a:defRPr sz="1800" b="0" i="0" cap="none" baseline="0">
                <a:solidFill>
                  <a:schemeClr val="tx2"/>
                </a:solidFill>
              </a:defRPr>
            </a:lvl1pPr>
          </a:lstStyle>
          <a:p>
            <a:r>
              <a:rPr lang="he-IL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657344" y="1447800"/>
            <a:ext cx="3419856" cy="3474720"/>
          </a:xfrm>
          <a:custGeom>
            <a:avLst/>
            <a:gdLst>
              <a:gd name="connsiteX0" fmla="*/ 0 w 3419856"/>
              <a:gd name="connsiteY0" fmla="*/ 74450 h 3429000"/>
              <a:gd name="connsiteX1" fmla="*/ 21806 w 3419856"/>
              <a:gd name="connsiteY1" fmla="*/ 21806 h 3429000"/>
              <a:gd name="connsiteX2" fmla="*/ 74450 w 3419856"/>
              <a:gd name="connsiteY2" fmla="*/ 0 h 3429000"/>
              <a:gd name="connsiteX3" fmla="*/ 3345406 w 3419856"/>
              <a:gd name="connsiteY3" fmla="*/ 0 h 3429000"/>
              <a:gd name="connsiteX4" fmla="*/ 3398050 w 3419856"/>
              <a:gd name="connsiteY4" fmla="*/ 21806 h 3429000"/>
              <a:gd name="connsiteX5" fmla="*/ 3419856 w 3419856"/>
              <a:gd name="connsiteY5" fmla="*/ 74450 h 3429000"/>
              <a:gd name="connsiteX6" fmla="*/ 3419856 w 3419856"/>
              <a:gd name="connsiteY6" fmla="*/ 3354550 h 3429000"/>
              <a:gd name="connsiteX7" fmla="*/ 3398050 w 3419856"/>
              <a:gd name="connsiteY7" fmla="*/ 3407194 h 3429000"/>
              <a:gd name="connsiteX8" fmla="*/ 3345406 w 3419856"/>
              <a:gd name="connsiteY8" fmla="*/ 3429000 h 3429000"/>
              <a:gd name="connsiteX9" fmla="*/ 74450 w 3419856"/>
              <a:gd name="connsiteY9" fmla="*/ 3429000 h 3429000"/>
              <a:gd name="connsiteX10" fmla="*/ 21806 w 3419856"/>
              <a:gd name="connsiteY10" fmla="*/ 3407194 h 3429000"/>
              <a:gd name="connsiteX11" fmla="*/ 0 w 3419856"/>
              <a:gd name="connsiteY11" fmla="*/ 3354550 h 3429000"/>
              <a:gd name="connsiteX12" fmla="*/ 0 w 3419856"/>
              <a:gd name="connsiteY12" fmla="*/ 74450 h 3429000"/>
              <a:gd name="connsiteX0" fmla="*/ 0 w 3419856"/>
              <a:gd name="connsiteY0" fmla="*/ 74450 h 3429000"/>
              <a:gd name="connsiteX1" fmla="*/ 21806 w 3419856"/>
              <a:gd name="connsiteY1" fmla="*/ 21806 h 3429000"/>
              <a:gd name="connsiteX2" fmla="*/ 74450 w 3419856"/>
              <a:gd name="connsiteY2" fmla="*/ 0 h 3429000"/>
              <a:gd name="connsiteX3" fmla="*/ 3345406 w 3419856"/>
              <a:gd name="connsiteY3" fmla="*/ 0 h 3429000"/>
              <a:gd name="connsiteX4" fmla="*/ 3398050 w 3419856"/>
              <a:gd name="connsiteY4" fmla="*/ 21806 h 3429000"/>
              <a:gd name="connsiteX5" fmla="*/ 3419856 w 3419856"/>
              <a:gd name="connsiteY5" fmla="*/ 74450 h 3429000"/>
              <a:gd name="connsiteX6" fmla="*/ 3419856 w 3419856"/>
              <a:gd name="connsiteY6" fmla="*/ 3354550 h 3429000"/>
              <a:gd name="connsiteX7" fmla="*/ 3398050 w 3419856"/>
              <a:gd name="connsiteY7" fmla="*/ 3407194 h 3429000"/>
              <a:gd name="connsiteX8" fmla="*/ 3345406 w 3419856"/>
              <a:gd name="connsiteY8" fmla="*/ 3429000 h 3429000"/>
              <a:gd name="connsiteX9" fmla="*/ 21806 w 3419856"/>
              <a:gd name="connsiteY9" fmla="*/ 3407194 h 3429000"/>
              <a:gd name="connsiteX10" fmla="*/ 0 w 3419856"/>
              <a:gd name="connsiteY10" fmla="*/ 3354550 h 3429000"/>
              <a:gd name="connsiteX11" fmla="*/ 0 w 3419856"/>
              <a:gd name="connsiteY11" fmla="*/ 74450 h 3429000"/>
              <a:gd name="connsiteX0" fmla="*/ 0 w 3964392"/>
              <a:gd name="connsiteY0" fmla="*/ 74450 h 3415968"/>
              <a:gd name="connsiteX1" fmla="*/ 21806 w 3964392"/>
              <a:gd name="connsiteY1" fmla="*/ 21806 h 3415968"/>
              <a:gd name="connsiteX2" fmla="*/ 74450 w 3964392"/>
              <a:gd name="connsiteY2" fmla="*/ 0 h 3415968"/>
              <a:gd name="connsiteX3" fmla="*/ 3345406 w 3964392"/>
              <a:gd name="connsiteY3" fmla="*/ 0 h 3415968"/>
              <a:gd name="connsiteX4" fmla="*/ 3398050 w 3964392"/>
              <a:gd name="connsiteY4" fmla="*/ 21806 h 3415968"/>
              <a:gd name="connsiteX5" fmla="*/ 3419856 w 3964392"/>
              <a:gd name="connsiteY5" fmla="*/ 74450 h 3415968"/>
              <a:gd name="connsiteX6" fmla="*/ 3419856 w 3964392"/>
              <a:gd name="connsiteY6" fmla="*/ 3354550 h 3415968"/>
              <a:gd name="connsiteX7" fmla="*/ 3398050 w 3964392"/>
              <a:gd name="connsiteY7" fmla="*/ 3407194 h 3415968"/>
              <a:gd name="connsiteX8" fmla="*/ 21806 w 3964392"/>
              <a:gd name="connsiteY8" fmla="*/ 3407194 h 3415968"/>
              <a:gd name="connsiteX9" fmla="*/ 0 w 3964392"/>
              <a:gd name="connsiteY9" fmla="*/ 3354550 h 3415968"/>
              <a:gd name="connsiteX10" fmla="*/ 0 w 3964392"/>
              <a:gd name="connsiteY10" fmla="*/ 74450 h 3415968"/>
              <a:gd name="connsiteX0" fmla="*/ 0 w 3964392"/>
              <a:gd name="connsiteY0" fmla="*/ 74450 h 3415968"/>
              <a:gd name="connsiteX1" fmla="*/ 21806 w 3964392"/>
              <a:gd name="connsiteY1" fmla="*/ 21806 h 3415968"/>
              <a:gd name="connsiteX2" fmla="*/ 74450 w 3964392"/>
              <a:gd name="connsiteY2" fmla="*/ 0 h 3415968"/>
              <a:gd name="connsiteX3" fmla="*/ 3345406 w 3964392"/>
              <a:gd name="connsiteY3" fmla="*/ 0 h 3415968"/>
              <a:gd name="connsiteX4" fmla="*/ 3398050 w 3964392"/>
              <a:gd name="connsiteY4" fmla="*/ 21806 h 3415968"/>
              <a:gd name="connsiteX5" fmla="*/ 3419856 w 3964392"/>
              <a:gd name="connsiteY5" fmla="*/ 74450 h 3415968"/>
              <a:gd name="connsiteX6" fmla="*/ 3419856 w 3964392"/>
              <a:gd name="connsiteY6" fmla="*/ 3354550 h 3415968"/>
              <a:gd name="connsiteX7" fmla="*/ 3398050 w 3964392"/>
              <a:gd name="connsiteY7" fmla="*/ 3407194 h 3415968"/>
              <a:gd name="connsiteX8" fmla="*/ 21806 w 3964392"/>
              <a:gd name="connsiteY8" fmla="*/ 3407194 h 3415968"/>
              <a:gd name="connsiteX9" fmla="*/ 0 w 3964392"/>
              <a:gd name="connsiteY9" fmla="*/ 3354550 h 3415968"/>
              <a:gd name="connsiteX10" fmla="*/ 0 w 3964392"/>
              <a:gd name="connsiteY10" fmla="*/ 74450 h 3415968"/>
              <a:gd name="connsiteX0" fmla="*/ 0 w 3968026"/>
              <a:gd name="connsiteY0" fmla="*/ 74450 h 3910007"/>
              <a:gd name="connsiteX1" fmla="*/ 21806 w 3968026"/>
              <a:gd name="connsiteY1" fmla="*/ 21806 h 3910007"/>
              <a:gd name="connsiteX2" fmla="*/ 74450 w 3968026"/>
              <a:gd name="connsiteY2" fmla="*/ 0 h 3910007"/>
              <a:gd name="connsiteX3" fmla="*/ 3345406 w 3968026"/>
              <a:gd name="connsiteY3" fmla="*/ 0 h 3910007"/>
              <a:gd name="connsiteX4" fmla="*/ 3398050 w 3968026"/>
              <a:gd name="connsiteY4" fmla="*/ 21806 h 3910007"/>
              <a:gd name="connsiteX5" fmla="*/ 3419856 w 3968026"/>
              <a:gd name="connsiteY5" fmla="*/ 74450 h 3910007"/>
              <a:gd name="connsiteX6" fmla="*/ 3419856 w 3968026"/>
              <a:gd name="connsiteY6" fmla="*/ 3354550 h 3910007"/>
              <a:gd name="connsiteX7" fmla="*/ 3398050 w 3968026"/>
              <a:gd name="connsiteY7" fmla="*/ 3407194 h 3910007"/>
              <a:gd name="connsiteX8" fmla="*/ 0 w 3968026"/>
              <a:gd name="connsiteY8" fmla="*/ 3354550 h 3910007"/>
              <a:gd name="connsiteX9" fmla="*/ 0 w 3968026"/>
              <a:gd name="connsiteY9" fmla="*/ 74450 h 3910007"/>
              <a:gd name="connsiteX0" fmla="*/ 0 w 3419856"/>
              <a:gd name="connsiteY0" fmla="*/ 74450 h 3901233"/>
              <a:gd name="connsiteX1" fmla="*/ 21806 w 3419856"/>
              <a:gd name="connsiteY1" fmla="*/ 21806 h 3901233"/>
              <a:gd name="connsiteX2" fmla="*/ 74450 w 3419856"/>
              <a:gd name="connsiteY2" fmla="*/ 0 h 3901233"/>
              <a:gd name="connsiteX3" fmla="*/ 3345406 w 3419856"/>
              <a:gd name="connsiteY3" fmla="*/ 0 h 3901233"/>
              <a:gd name="connsiteX4" fmla="*/ 3398050 w 3419856"/>
              <a:gd name="connsiteY4" fmla="*/ 21806 h 3901233"/>
              <a:gd name="connsiteX5" fmla="*/ 3419856 w 3419856"/>
              <a:gd name="connsiteY5" fmla="*/ 74450 h 3901233"/>
              <a:gd name="connsiteX6" fmla="*/ 3419856 w 3419856"/>
              <a:gd name="connsiteY6" fmla="*/ 3354550 h 3901233"/>
              <a:gd name="connsiteX7" fmla="*/ 0 w 3419856"/>
              <a:gd name="connsiteY7" fmla="*/ 3354550 h 3901233"/>
              <a:gd name="connsiteX8" fmla="*/ 0 w 3419856"/>
              <a:gd name="connsiteY8" fmla="*/ 74450 h 3901233"/>
              <a:gd name="connsiteX0" fmla="*/ 0 w 3419856"/>
              <a:gd name="connsiteY0" fmla="*/ 74450 h 3354550"/>
              <a:gd name="connsiteX1" fmla="*/ 21806 w 3419856"/>
              <a:gd name="connsiteY1" fmla="*/ 21806 h 3354550"/>
              <a:gd name="connsiteX2" fmla="*/ 74450 w 3419856"/>
              <a:gd name="connsiteY2" fmla="*/ 0 h 3354550"/>
              <a:gd name="connsiteX3" fmla="*/ 3345406 w 3419856"/>
              <a:gd name="connsiteY3" fmla="*/ 0 h 3354550"/>
              <a:gd name="connsiteX4" fmla="*/ 3398050 w 3419856"/>
              <a:gd name="connsiteY4" fmla="*/ 21806 h 3354550"/>
              <a:gd name="connsiteX5" fmla="*/ 3419856 w 3419856"/>
              <a:gd name="connsiteY5" fmla="*/ 74450 h 3354550"/>
              <a:gd name="connsiteX6" fmla="*/ 3419856 w 3419856"/>
              <a:gd name="connsiteY6" fmla="*/ 3354550 h 3354550"/>
              <a:gd name="connsiteX7" fmla="*/ 0 w 3419856"/>
              <a:gd name="connsiteY7" fmla="*/ 3354550 h 3354550"/>
              <a:gd name="connsiteX8" fmla="*/ 0 w 3419856"/>
              <a:gd name="connsiteY8" fmla="*/ 74450 h 33545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419856" h="3354550">
                <a:moveTo>
                  <a:pt x="0" y="74450"/>
                </a:moveTo>
                <a:cubicBezTo>
                  <a:pt x="0" y="54705"/>
                  <a:pt x="7844" y="35768"/>
                  <a:pt x="21806" y="21806"/>
                </a:cubicBezTo>
                <a:cubicBezTo>
                  <a:pt x="35768" y="7844"/>
                  <a:pt x="54705" y="0"/>
                  <a:pt x="74450" y="0"/>
                </a:cubicBezTo>
                <a:lnTo>
                  <a:pt x="3345406" y="0"/>
                </a:lnTo>
                <a:cubicBezTo>
                  <a:pt x="3365151" y="0"/>
                  <a:pt x="3384088" y="7844"/>
                  <a:pt x="3398050" y="21806"/>
                </a:cubicBezTo>
                <a:cubicBezTo>
                  <a:pt x="3412012" y="35768"/>
                  <a:pt x="3419856" y="54705"/>
                  <a:pt x="3419856" y="74450"/>
                </a:cubicBezTo>
                <a:lnTo>
                  <a:pt x="3419856" y="3354550"/>
                </a:lnTo>
                <a:lnTo>
                  <a:pt x="0" y="3354550"/>
                </a:lnTo>
                <a:lnTo>
                  <a:pt x="0" y="74450"/>
                </a:lnTo>
                <a:close/>
              </a:path>
            </a:pathLst>
          </a:custGeom>
        </p:spPr>
        <p:txBody>
          <a:bodyPr>
            <a:normAutofit/>
          </a:bodyPr>
          <a:lstStyle>
            <a:lvl1pPr marL="0" indent="0" algn="ctr">
              <a:buNone/>
              <a:defRPr sz="2000" baseline="0">
                <a:solidFill>
                  <a:schemeClr val="tx1">
                    <a:lumMod val="6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he-IL"/>
              <a:t>לחץ על הסמל כדי להוסיף תמונה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547890"/>
            <a:ext cx="2971800" cy="2405109"/>
          </a:xfrm>
        </p:spPr>
        <p:txBody>
          <a:bodyPr tIns="9144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368F4D-38FA-40B6-9470-97A4EB78D2AC}" type="datetimeFigureOut">
              <a:rPr lang="en-US" smtClean="0"/>
              <a:t>5/10/2018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799887-D05D-4B5C-B7B1-8B7E1047F27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orizon.pn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/>
          <a:p>
            <a:r>
              <a:rPr lang="he-IL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0"/>
            <a:ext cx="7924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715000" y="6356350"/>
            <a:ext cx="1524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strike="noStrike" spc="60" baseline="0">
                <a:solidFill>
                  <a:schemeClr val="tx1"/>
                </a:solidFill>
              </a:defRPr>
            </a:lvl1pPr>
          </a:lstStyle>
          <a:p>
            <a:fld id="{D4368F4D-38FA-40B6-9470-97A4EB78D2AC}" type="datetimeFigureOut">
              <a:rPr lang="en-US" smtClean="0"/>
              <a:t>5/10/2018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6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cap="all" spc="60" baseline="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43800" y="6356350"/>
            <a:ext cx="990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aseline="0">
                <a:solidFill>
                  <a:schemeClr val="tx1"/>
                </a:solidFill>
              </a:defRPr>
            </a:lvl1pPr>
          </a:lstStyle>
          <a:p>
            <a:fld id="{C9799887-D05D-4B5C-B7B1-8B7E1047F276}" type="slidenum">
              <a:rPr lang="en-US" smtClean="0"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1" eaLnBrk="1" latinLnBrk="0" hangingPunct="1">
        <a:spcBef>
          <a:spcPct val="0"/>
        </a:spcBef>
        <a:buNone/>
        <a:defRPr sz="3000" kern="1200" cap="all" spc="50" baseline="0">
          <a:solidFill>
            <a:schemeClr val="tx1"/>
          </a:solidFill>
          <a:latin typeface="+mj-lt"/>
          <a:ea typeface="+mj-ea"/>
          <a:cs typeface="+mj-cs"/>
        </a:defRPr>
      </a:lvl1pPr>
      <a:lvl2pPr rtl="1" eaLnBrk="1" hangingPunct="1">
        <a:defRPr>
          <a:solidFill>
            <a:schemeClr val="tx2"/>
          </a:solidFill>
        </a:defRPr>
      </a:lvl2pPr>
      <a:lvl3pPr rtl="1" eaLnBrk="1" hangingPunct="1">
        <a:defRPr>
          <a:solidFill>
            <a:schemeClr val="tx2"/>
          </a:solidFill>
        </a:defRPr>
      </a:lvl3pPr>
      <a:lvl4pPr rtl="1" eaLnBrk="1" hangingPunct="1">
        <a:defRPr>
          <a:solidFill>
            <a:schemeClr val="tx2"/>
          </a:solidFill>
        </a:defRPr>
      </a:lvl4pPr>
      <a:lvl5pPr rtl="1" eaLnBrk="1" hangingPunct="1">
        <a:defRPr>
          <a:solidFill>
            <a:schemeClr val="tx2"/>
          </a:solidFill>
        </a:defRPr>
      </a:lvl5pPr>
      <a:lvl6pPr rtl="1" eaLnBrk="1" hangingPunct="1">
        <a:defRPr>
          <a:solidFill>
            <a:schemeClr val="tx2"/>
          </a:solidFill>
        </a:defRPr>
      </a:lvl6pPr>
      <a:lvl7pPr rtl="1" eaLnBrk="1" hangingPunct="1">
        <a:defRPr>
          <a:solidFill>
            <a:schemeClr val="tx2"/>
          </a:solidFill>
        </a:defRPr>
      </a:lvl7pPr>
      <a:lvl8pPr rtl="1" eaLnBrk="1" hangingPunct="1">
        <a:defRPr>
          <a:solidFill>
            <a:schemeClr val="tx2"/>
          </a:solidFill>
        </a:defRPr>
      </a:lvl8pPr>
      <a:lvl9pPr rtl="1" eaLnBrk="1" hangingPunct="1">
        <a:defRPr>
          <a:solidFill>
            <a:schemeClr val="tx2"/>
          </a:solidFill>
        </a:defRPr>
      </a:lvl9pPr>
    </p:titleStyle>
    <p:bodyStyle>
      <a:lvl1pPr marL="342900" indent="-342900" algn="r" defTabSz="914400" rtl="1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defTabSz="914400" rtl="1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Student: Tom Halevy</a:t>
            </a:r>
          </a:p>
          <a:p>
            <a:r>
              <a:rPr lang="en-US" dirty="0"/>
              <a:t>Mentor – Dr. </a:t>
            </a:r>
            <a:r>
              <a:rPr lang="en-US" dirty="0" err="1"/>
              <a:t>Eldad</a:t>
            </a:r>
            <a:r>
              <a:rPr lang="en-US" dirty="0"/>
              <a:t> </a:t>
            </a:r>
            <a:r>
              <a:rPr lang="en-US" dirty="0" err="1"/>
              <a:t>Katorza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Volumetric fetal brain study in twins with severe discordancy using semiautomatic 3D MR imaging measurements </a:t>
            </a:r>
            <a:br>
              <a:rPr lang="en-US" dirty="0"/>
            </a:br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169055116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References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algn="l" rtl="0"/>
            <a:r>
              <a:rPr lang="en-US" dirty="0"/>
              <a:t>Salomon, L.J. &amp; </a:t>
            </a:r>
            <a:r>
              <a:rPr lang="en-US" dirty="0" err="1"/>
              <a:t>Garel</a:t>
            </a:r>
            <a:r>
              <a:rPr lang="en-US" dirty="0"/>
              <a:t>, C., 2007. Magnetic resonance imaging examination of the fetal brain. </a:t>
            </a:r>
            <a:r>
              <a:rPr lang="en-US" i="1" dirty="0"/>
              <a:t>Ultrasound in Obstetrics and Gynecology</a:t>
            </a:r>
            <a:r>
              <a:rPr lang="en-US" dirty="0"/>
              <a:t>, 30(7), pp.1019–1032. </a:t>
            </a:r>
          </a:p>
          <a:p>
            <a:pPr algn="l" rtl="0"/>
            <a:r>
              <a:rPr lang="en-US" dirty="0" err="1"/>
              <a:t>Gabbe</a:t>
            </a:r>
            <a:r>
              <a:rPr lang="en-US" dirty="0"/>
              <a:t>, S., 2016. </a:t>
            </a:r>
            <a:r>
              <a:rPr lang="en-US" i="1" dirty="0"/>
              <a:t>Obstetrics : normal and problem pregnancies</a:t>
            </a:r>
            <a:r>
              <a:rPr lang="en-US" dirty="0"/>
              <a:t> 7th ed., Elsevier.</a:t>
            </a:r>
          </a:p>
          <a:p>
            <a:pPr algn="l" rtl="0"/>
            <a:r>
              <a:rPr lang="en-US" dirty="0" err="1"/>
              <a:t>Ber</a:t>
            </a:r>
            <a:r>
              <a:rPr lang="en-US" dirty="0"/>
              <a:t>, R. et al., 2017. Volume of Structures in the Fetal Brain Measured with a New </a:t>
            </a:r>
            <a:r>
              <a:rPr lang="en-US" dirty="0" err="1"/>
              <a:t>Semiautomated</a:t>
            </a:r>
            <a:r>
              <a:rPr lang="en-US" dirty="0"/>
              <a:t> Method. </a:t>
            </a:r>
            <a:r>
              <a:rPr lang="en-US" i="1" dirty="0"/>
              <a:t>American Journal of Neuroradiology</a:t>
            </a:r>
            <a:r>
              <a:rPr lang="en-US" dirty="0"/>
              <a:t>, 38(11), pp.2193–2198. </a:t>
            </a:r>
          </a:p>
          <a:p>
            <a:pPr algn="l" rtl="0"/>
            <a:r>
              <a:rPr lang="en-US" dirty="0" err="1"/>
              <a:t>Polat</a:t>
            </a:r>
            <a:r>
              <a:rPr lang="en-US" dirty="0"/>
              <a:t>, A. et al., 2017. Volumetric MRI study of the intrauterine growth restriction fetal brain. </a:t>
            </a:r>
            <a:r>
              <a:rPr lang="en-US" i="1" dirty="0"/>
              <a:t>European radiology</a:t>
            </a:r>
            <a:r>
              <a:rPr lang="en-US" dirty="0"/>
              <a:t>, 27(5), pp.2110–2118.</a:t>
            </a:r>
          </a:p>
        </p:txBody>
      </p:sp>
    </p:spTree>
    <p:extLst>
      <p:ext uri="{BB962C8B-B14F-4D97-AF65-F5344CB8AC3E}">
        <p14:creationId xmlns:p14="http://schemas.microsoft.com/office/powerpoint/2010/main" val="128679980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Questions?</a:t>
            </a:r>
            <a:endParaRPr lang="he-IL" dirty="0"/>
          </a:p>
        </p:txBody>
      </p:sp>
      <p:pic>
        <p:nvPicPr>
          <p:cNvPr id="4" name="Content Placeholder 3" descr="Screen Shot 2018-01-05 at 8.39.12.png"/>
          <p:cNvPicPr>
            <a:picLocks noGrp="1" noChangeAspect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462" b="8462"/>
          <a:stretch>
            <a:fillRect/>
          </a:stretch>
        </p:blipFill>
        <p:spPr/>
      </p:pic>
      <p:sp>
        <p:nvSpPr>
          <p:cNvPr id="5" name="TextBox 4"/>
          <p:cNvSpPr txBox="1"/>
          <p:nvPr/>
        </p:nvSpPr>
        <p:spPr>
          <a:xfrm>
            <a:off x="2699792" y="4581128"/>
            <a:ext cx="3312368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solidFill>
                  <a:srgbClr val="FF0000"/>
                </a:solidFill>
              </a:rPr>
              <a:t>Thank you</a:t>
            </a:r>
            <a:endParaRPr lang="en-US" sz="32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862274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6632"/>
            <a:ext cx="7924800" cy="1143000"/>
          </a:xfrm>
        </p:spPr>
        <p:txBody>
          <a:bodyPr/>
          <a:lstStyle/>
          <a:p>
            <a:pPr algn="ctr"/>
            <a:r>
              <a:rPr lang="en-US" dirty="0"/>
              <a:t>Fetal brain MRI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609600" y="1456184"/>
            <a:ext cx="7924800" cy="4709120"/>
          </a:xfrm>
        </p:spPr>
        <p:txBody>
          <a:bodyPr>
            <a:normAutofit fontScale="70000" lnSpcReduction="20000"/>
          </a:bodyPr>
          <a:lstStyle/>
          <a:p>
            <a:pPr algn="l" rtl="0"/>
            <a:r>
              <a:rPr lang="en-US" sz="3100" dirty="0"/>
              <a:t>PubMed search of ‘fetal MRI’ yields 6,346 references (Dec 2017), of which 2,667 include 'fetal brain MRI’. </a:t>
            </a:r>
          </a:p>
          <a:p>
            <a:pPr algn="l" rtl="0"/>
            <a:r>
              <a:rPr lang="en-US" sz="3100" dirty="0"/>
              <a:t>Indications for fetal brain MRI: </a:t>
            </a:r>
          </a:p>
          <a:p>
            <a:pPr lvl="1" algn="l" rtl="0"/>
            <a:r>
              <a:rPr lang="en-US" sz="3100" dirty="0"/>
              <a:t>History of sever brain abnormality in previous pregnancy but normal US scan. </a:t>
            </a:r>
          </a:p>
          <a:p>
            <a:pPr lvl="1" algn="l" rtl="0"/>
            <a:r>
              <a:rPr lang="en-US" sz="3100" dirty="0"/>
              <a:t>An isolated abnormality found on US scan.</a:t>
            </a:r>
          </a:p>
          <a:p>
            <a:pPr lvl="1" algn="l" rtl="0"/>
            <a:r>
              <a:rPr lang="en-US" sz="3100" dirty="0"/>
              <a:t>Abnormality on US, but scan can’t be complete due to technical difficulties. </a:t>
            </a:r>
          </a:p>
          <a:p>
            <a:pPr lvl="1" algn="l" rtl="0"/>
            <a:r>
              <a:rPr lang="en-US" sz="3100" dirty="0"/>
              <a:t>High risk of development of brain abnormality, especially in cases of fetal infection. </a:t>
            </a:r>
          </a:p>
          <a:p>
            <a:pPr algn="l" rtl="0"/>
            <a:r>
              <a:rPr lang="en-US" sz="3100" dirty="0"/>
              <a:t>Timing:	</a:t>
            </a:r>
          </a:p>
          <a:p>
            <a:pPr lvl="1" algn="l" rtl="0"/>
            <a:r>
              <a:rPr lang="en-US" sz="3100" dirty="0"/>
              <a:t>Beginning of third trimester (28-32 weeks) is preferred. </a:t>
            </a:r>
          </a:p>
          <a:p>
            <a:pPr lvl="1" algn="l" rtl="0"/>
            <a:endParaRPr lang="en-US" dirty="0"/>
          </a:p>
          <a:p>
            <a:pPr algn="l" rt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0867978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3948585"/>
            <a:ext cx="7807800" cy="14246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162384"/>
            <a:ext cx="7801694" cy="14055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504" y="260648"/>
            <a:ext cx="7924800" cy="710952"/>
          </a:xfrm>
        </p:spPr>
        <p:txBody>
          <a:bodyPr/>
          <a:lstStyle/>
          <a:p>
            <a:pPr algn="ctr"/>
            <a:r>
              <a:rPr lang="en-US" dirty="0"/>
              <a:t>3D volumetric assessment of the fetal brain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611560" y="1769271"/>
            <a:ext cx="7924800" cy="5069160"/>
          </a:xfrm>
        </p:spPr>
        <p:txBody>
          <a:bodyPr>
            <a:normAutofit fontScale="62500" lnSpcReduction="20000"/>
          </a:bodyPr>
          <a:lstStyle/>
          <a:p>
            <a:pPr lvl="1" algn="l" rtl="0"/>
            <a:endParaRPr lang="en-US" sz="2400" dirty="0"/>
          </a:p>
          <a:p>
            <a:pPr lvl="1" algn="l" rtl="0"/>
            <a:endParaRPr lang="en-US" sz="2400" dirty="0"/>
          </a:p>
          <a:p>
            <a:pPr lvl="1" algn="l" rtl="0"/>
            <a:endParaRPr lang="en-US" sz="2400" dirty="0"/>
          </a:p>
          <a:p>
            <a:pPr lvl="1" algn="l" rtl="0"/>
            <a:r>
              <a:rPr lang="en-US" sz="2900" dirty="0"/>
              <a:t>Evaluation of regional brain volumes differences in IUGR.  </a:t>
            </a:r>
          </a:p>
          <a:p>
            <a:pPr lvl="1" algn="l" rtl="0"/>
            <a:r>
              <a:rPr lang="en-US" sz="2900" dirty="0"/>
              <a:t>Cerebellar to </a:t>
            </a:r>
            <a:r>
              <a:rPr lang="en-US" sz="2900" dirty="0" err="1"/>
              <a:t>supratentorial</a:t>
            </a:r>
            <a:r>
              <a:rPr lang="en-US" sz="2900" dirty="0"/>
              <a:t> brain volume ratios were smaller in IUGR fetuses.</a:t>
            </a:r>
          </a:p>
          <a:p>
            <a:pPr lvl="1" algn="l" rtl="0"/>
            <a:r>
              <a:rPr lang="en-US" sz="2900" dirty="0"/>
              <a:t>What is the long term effect?  </a:t>
            </a:r>
          </a:p>
          <a:p>
            <a:pPr lvl="1" algn="l" rtl="0"/>
            <a:endParaRPr lang="en-US" sz="2100" dirty="0"/>
          </a:p>
          <a:p>
            <a:pPr marL="457200" lvl="1" indent="0" algn="l" rtl="0">
              <a:buNone/>
            </a:pPr>
            <a:endParaRPr lang="en-US" dirty="0"/>
          </a:p>
          <a:p>
            <a:pPr lvl="1" algn="l" rtl="0"/>
            <a:endParaRPr lang="en-US" sz="1900" dirty="0"/>
          </a:p>
          <a:p>
            <a:pPr marL="457200" lvl="1" indent="0" algn="l" rtl="0">
              <a:buNone/>
            </a:pPr>
            <a:endParaRPr lang="en-US" sz="1900" dirty="0"/>
          </a:p>
          <a:p>
            <a:pPr lvl="1" algn="l" rtl="0"/>
            <a:endParaRPr lang="en-US" sz="1900" dirty="0"/>
          </a:p>
          <a:p>
            <a:pPr lvl="1" algn="l" rtl="0"/>
            <a:endParaRPr lang="en-US" sz="1900" dirty="0"/>
          </a:p>
          <a:p>
            <a:pPr lvl="1" algn="l" rtl="0"/>
            <a:r>
              <a:rPr lang="en-US" sz="2900" dirty="0"/>
              <a:t>Good to excellent </a:t>
            </a:r>
            <a:r>
              <a:rPr lang="en-US" sz="2900" dirty="0" err="1"/>
              <a:t>intraobserver</a:t>
            </a:r>
            <a:r>
              <a:rPr lang="en-US" sz="2900" dirty="0"/>
              <a:t> agreement. </a:t>
            </a:r>
          </a:p>
          <a:p>
            <a:pPr lvl="1" algn="l" rtl="0"/>
            <a:r>
              <a:rPr lang="en-US" sz="2900" dirty="0" err="1"/>
              <a:t>Semiautomated</a:t>
            </a:r>
            <a:r>
              <a:rPr lang="en-US" sz="2900" dirty="0"/>
              <a:t> results are not inferior to manual technic and are less time consuming and user dependent. </a:t>
            </a:r>
          </a:p>
          <a:p>
            <a:pPr lvl="1" algn="l" rt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0542692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err="1"/>
              <a:t>Semiautomated</a:t>
            </a:r>
            <a:r>
              <a:rPr lang="en-US" dirty="0"/>
              <a:t> measurement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107504" y="1556792"/>
            <a:ext cx="7924800" cy="4114800"/>
          </a:xfrm>
        </p:spPr>
        <p:txBody>
          <a:bodyPr>
            <a:normAutofit/>
          </a:bodyPr>
          <a:lstStyle/>
          <a:p>
            <a:pPr algn="l" rtl="0"/>
            <a:r>
              <a:rPr lang="en-US" sz="2400" dirty="0"/>
              <a:t>Retrospective coronal section measurements of the following volumes will be obtained:</a:t>
            </a:r>
          </a:p>
          <a:p>
            <a:pPr lvl="1" algn="l" rtl="0"/>
            <a:r>
              <a:rPr lang="en-US" sz="2400" dirty="0" err="1"/>
              <a:t>Supratentorial</a:t>
            </a:r>
            <a:r>
              <a:rPr lang="en-US" sz="2400" dirty="0"/>
              <a:t> brain</a:t>
            </a:r>
          </a:p>
          <a:p>
            <a:pPr lvl="1" algn="l" rtl="0"/>
            <a:r>
              <a:rPr lang="en-US" sz="2400" dirty="0"/>
              <a:t>Left and right hemispheres</a:t>
            </a:r>
          </a:p>
          <a:p>
            <a:pPr lvl="1" algn="l" rtl="0"/>
            <a:r>
              <a:rPr lang="en-US" sz="2400" dirty="0"/>
              <a:t>Cerebellum</a:t>
            </a:r>
          </a:p>
          <a:p>
            <a:pPr lvl="1" algn="l" rtl="0"/>
            <a:r>
              <a:rPr lang="en-US" sz="2400" dirty="0"/>
              <a:t>Left and right eyeballs</a:t>
            </a:r>
          </a:p>
        </p:txBody>
      </p:sp>
      <p:pic>
        <p:nvPicPr>
          <p:cNvPr id="4" name="Picture 3" descr="Screen Shot 2017-12-26 at 18.02.08.png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305" t="40972" r="28741" b="16029"/>
          <a:stretch/>
        </p:blipFill>
        <p:spPr>
          <a:xfrm>
            <a:off x="4788023" y="2371958"/>
            <a:ext cx="4370099" cy="2137162"/>
          </a:xfrm>
          <a:prstGeom prst="rect">
            <a:avLst/>
          </a:prstGeom>
        </p:spPr>
      </p:pic>
      <p:pic>
        <p:nvPicPr>
          <p:cNvPr id="5" name="Picture 4" descr="Screen Shot 2017-12-26 at 18.02.04.png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493" t="27927" r="30251" b="27141"/>
          <a:stretch/>
        </p:blipFill>
        <p:spPr>
          <a:xfrm>
            <a:off x="4788024" y="4725144"/>
            <a:ext cx="4356693" cy="20162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775224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Twins BABC MCBA </a:t>
            </a:r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051720" y="1600200"/>
            <a:ext cx="4752528" cy="43415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5148064" y="3645024"/>
            <a:ext cx="10081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BCBA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5148064" y="1556792"/>
            <a:ext cx="10081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MCBA</a:t>
            </a:r>
          </a:p>
        </p:txBody>
      </p:sp>
    </p:spTree>
    <p:extLst>
      <p:ext uri="{BB962C8B-B14F-4D97-AF65-F5344CB8AC3E}">
        <p14:creationId xmlns:p14="http://schemas.microsoft.com/office/powerpoint/2010/main" val="371002350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3600" dirty="0"/>
              <a:t>Discordancy/</a:t>
            </a:r>
            <a:r>
              <a:rPr lang="en-US" sz="3600" dirty="0" err="1"/>
              <a:t>sIUGR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>
            <a:noAutofit/>
          </a:bodyPr>
          <a:lstStyle/>
          <a:p>
            <a:pPr algn="l" rtl="0"/>
            <a:r>
              <a:rPr lang="en-US" sz="2800" b="1" dirty="0"/>
              <a:t>Discordance</a:t>
            </a:r>
            <a:r>
              <a:rPr lang="en-US" sz="2800" dirty="0"/>
              <a:t> – when anomaly is detected in a twin gestation the co-twin is usually normal. </a:t>
            </a:r>
          </a:p>
          <a:p>
            <a:pPr lvl="1" algn="l" rtl="0"/>
            <a:r>
              <a:rPr lang="en-US" sz="2800" dirty="0"/>
              <a:t>In growth, this is defined by difference in weight grater than 20% of actual or estimated weight. </a:t>
            </a:r>
          </a:p>
          <a:p>
            <a:pPr algn="l" rtl="0"/>
            <a:r>
              <a:rPr lang="en-US" sz="2800" b="1" dirty="0" err="1"/>
              <a:t>sIUGR</a:t>
            </a:r>
            <a:r>
              <a:rPr lang="en-US" sz="2800" dirty="0"/>
              <a:t> – estimated fetal weight &lt; 10</a:t>
            </a:r>
            <a:r>
              <a:rPr lang="en-US" sz="2800" baseline="30000" dirty="0"/>
              <a:t>th</a:t>
            </a:r>
            <a:r>
              <a:rPr lang="en-US" sz="2800" dirty="0"/>
              <a:t> percentile of one twin with adequate for gestational age co-twin. </a:t>
            </a:r>
          </a:p>
          <a:p>
            <a:pPr algn="l" rtl="0"/>
            <a:r>
              <a:rPr lang="en-US" sz="2800" dirty="0"/>
              <a:t>10 – 15% of MCBA twins but also present in BCBA pregnancies. </a:t>
            </a:r>
          </a:p>
        </p:txBody>
      </p:sp>
    </p:spTree>
    <p:extLst>
      <p:ext uri="{BB962C8B-B14F-4D97-AF65-F5344CB8AC3E}">
        <p14:creationId xmlns:p14="http://schemas.microsoft.com/office/powerpoint/2010/main" val="110773350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Research questions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>
            <a:noAutofit/>
          </a:bodyPr>
          <a:lstStyle/>
          <a:p>
            <a:pPr lvl="1" algn="l" rtl="0"/>
            <a:r>
              <a:rPr lang="en-US" sz="2800" dirty="0"/>
              <a:t>Is there difference in brain volumes between the twins with severe discordancy/</a:t>
            </a:r>
            <a:r>
              <a:rPr lang="en-US" sz="2800" dirty="0" err="1"/>
              <a:t>sIUGR</a:t>
            </a:r>
            <a:r>
              <a:rPr lang="en-US" sz="2800" dirty="0"/>
              <a:t> that are measured by MRI? </a:t>
            </a:r>
          </a:p>
          <a:p>
            <a:pPr lvl="1" algn="l" rtl="0"/>
            <a:r>
              <a:rPr lang="en-US" sz="2800" dirty="0"/>
              <a:t>Is there difference in brain volumes comparing to the whole body weight discordancy? </a:t>
            </a:r>
          </a:p>
          <a:p>
            <a:pPr lvl="1" algn="l" rtl="0"/>
            <a:r>
              <a:rPr lang="en-US" sz="2800" dirty="0"/>
              <a:t>Is there difference in the outcome which correlate to above? </a:t>
            </a:r>
          </a:p>
          <a:p>
            <a:pPr lvl="1" algn="l" rtl="0"/>
            <a:r>
              <a:rPr lang="en-US" sz="2800" dirty="0"/>
              <a:t>Is there differences in the discordancy patterns between BCBA to MCBA twins ? </a:t>
            </a:r>
          </a:p>
          <a:p>
            <a:pPr lvl="1" algn="l" rtl="0"/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328238026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6632"/>
            <a:ext cx="7924800" cy="1143000"/>
          </a:xfrm>
        </p:spPr>
        <p:txBody>
          <a:bodyPr/>
          <a:lstStyle/>
          <a:p>
            <a:pPr algn="ctr"/>
            <a:r>
              <a:rPr lang="en-US" dirty="0"/>
              <a:t>Neurodevelopment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609600" y="1412776"/>
            <a:ext cx="7924800" cy="4781128"/>
          </a:xfrm>
        </p:spPr>
        <p:txBody>
          <a:bodyPr>
            <a:noAutofit/>
          </a:bodyPr>
          <a:lstStyle/>
          <a:p>
            <a:pPr algn="l" rtl="0"/>
            <a:r>
              <a:rPr lang="en-US" sz="2200" dirty="0"/>
              <a:t>Follow up will be done using VINELAND questioners.</a:t>
            </a:r>
          </a:p>
          <a:p>
            <a:pPr algn="l" rtl="0"/>
            <a:r>
              <a:rPr lang="en-US" sz="2200" dirty="0"/>
              <a:t>The Vineland-3 is a standardized measure of adaptive behavior.</a:t>
            </a:r>
          </a:p>
          <a:p>
            <a:pPr algn="l" rtl="0"/>
            <a:r>
              <a:rPr lang="en-US" sz="2200" dirty="0"/>
              <a:t>Focuses on what the examinee’s actually does in daily life. </a:t>
            </a:r>
          </a:p>
          <a:p>
            <a:pPr algn="l" rtl="0"/>
            <a:r>
              <a:rPr lang="en-US" sz="2200" dirty="0"/>
              <a:t>Adaptive functioning is compared to that of others his or her age.</a:t>
            </a:r>
          </a:p>
          <a:p>
            <a:pPr algn="l" rtl="0"/>
            <a:r>
              <a:rPr lang="en-US" sz="2200" dirty="0"/>
              <a:t>ABC score is based on scores for three specific adaptive behavior domains: </a:t>
            </a:r>
          </a:p>
          <a:p>
            <a:pPr lvl="1" algn="l" rtl="0"/>
            <a:r>
              <a:rPr lang="en-US" sz="2200" dirty="0"/>
              <a:t>Communication</a:t>
            </a:r>
          </a:p>
          <a:p>
            <a:pPr lvl="1" algn="l" rtl="0"/>
            <a:r>
              <a:rPr lang="en-US" sz="2200" dirty="0"/>
              <a:t>Daily Living Skills</a:t>
            </a:r>
          </a:p>
          <a:p>
            <a:pPr lvl="1" algn="l" rtl="0"/>
            <a:r>
              <a:rPr lang="en-US" sz="2200" dirty="0"/>
              <a:t>Socialization</a:t>
            </a:r>
          </a:p>
        </p:txBody>
      </p:sp>
    </p:spTree>
    <p:extLst>
      <p:ext uri="{BB962C8B-B14F-4D97-AF65-F5344CB8AC3E}">
        <p14:creationId xmlns:p14="http://schemas.microsoft.com/office/powerpoint/2010/main" val="302830209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38138"/>
          </a:xfrm>
        </p:spPr>
        <p:txBody>
          <a:bodyPr/>
          <a:lstStyle/>
          <a:p>
            <a:pPr algn="ctr"/>
            <a:r>
              <a:rPr lang="en-US" dirty="0"/>
              <a:t>Materials and methods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609600" y="1268760"/>
            <a:ext cx="7924800" cy="4114800"/>
          </a:xfrm>
        </p:spPr>
        <p:txBody>
          <a:bodyPr>
            <a:noAutofit/>
          </a:bodyPr>
          <a:lstStyle/>
          <a:p>
            <a:pPr algn="l" rtl="0"/>
            <a:r>
              <a:rPr lang="en-US" sz="2800" b="1" dirty="0"/>
              <a:t>Data collection of 18 pairs of MCBA and 15 pairs of BCBA.</a:t>
            </a:r>
          </a:p>
          <a:p>
            <a:pPr lvl="1" algn="l" rtl="0"/>
            <a:r>
              <a:rPr lang="en-US" sz="2000" dirty="0"/>
              <a:t>MRI scans</a:t>
            </a:r>
          </a:p>
          <a:p>
            <a:pPr lvl="1" algn="l" rtl="0"/>
            <a:r>
              <a:rPr lang="en-US" sz="2000" dirty="0"/>
              <a:t>Antenatal complications</a:t>
            </a:r>
          </a:p>
          <a:p>
            <a:pPr lvl="1" algn="l" rtl="0"/>
            <a:r>
              <a:rPr lang="en-US" sz="2000" dirty="0"/>
              <a:t>Mode of delivery  </a:t>
            </a:r>
          </a:p>
          <a:p>
            <a:pPr lvl="1" algn="l" rtl="0"/>
            <a:r>
              <a:rPr lang="en-US" sz="2000" dirty="0"/>
              <a:t>Birth weight</a:t>
            </a:r>
          </a:p>
          <a:p>
            <a:pPr lvl="1" algn="l" rtl="0"/>
            <a:r>
              <a:rPr lang="en-US" sz="2000" dirty="0" err="1"/>
              <a:t>Dolberg</a:t>
            </a:r>
            <a:r>
              <a:rPr lang="en-US" sz="2000" dirty="0"/>
              <a:t> percentile</a:t>
            </a:r>
          </a:p>
          <a:p>
            <a:pPr lvl="1" algn="l" rtl="0"/>
            <a:r>
              <a:rPr lang="en-US" sz="2000" dirty="0" err="1"/>
              <a:t>Appgar</a:t>
            </a:r>
            <a:r>
              <a:rPr lang="en-US" sz="2000" dirty="0"/>
              <a:t> score</a:t>
            </a:r>
          </a:p>
          <a:p>
            <a:pPr algn="l" rtl="0"/>
            <a:r>
              <a:rPr lang="en-US" sz="2800" b="1" dirty="0"/>
              <a:t>Assessment of brain volumes</a:t>
            </a:r>
          </a:p>
          <a:p>
            <a:pPr lvl="1" algn="l" rtl="0"/>
            <a:r>
              <a:rPr lang="en-US" sz="2000" dirty="0"/>
              <a:t>Analysis by </a:t>
            </a:r>
            <a:r>
              <a:rPr lang="en-US" sz="2000" dirty="0" err="1"/>
              <a:t>Matlab</a:t>
            </a:r>
            <a:r>
              <a:rPr lang="en-US" sz="2000" dirty="0"/>
              <a:t>-based </a:t>
            </a:r>
            <a:r>
              <a:rPr lang="en-US" sz="2000" dirty="0" err="1"/>
              <a:t>semiautomated</a:t>
            </a:r>
            <a:r>
              <a:rPr lang="en-US" sz="2000" dirty="0"/>
              <a:t> software.  </a:t>
            </a:r>
          </a:p>
          <a:p>
            <a:pPr algn="l" rtl="0"/>
            <a:r>
              <a:rPr lang="en-US" sz="2800" b="1" dirty="0"/>
              <a:t>Performing Vineland’s questioners.  </a:t>
            </a:r>
          </a:p>
        </p:txBody>
      </p:sp>
    </p:spTree>
    <p:extLst>
      <p:ext uri="{BB962C8B-B14F-4D97-AF65-F5344CB8AC3E}">
        <p14:creationId xmlns:p14="http://schemas.microsoft.com/office/powerpoint/2010/main" val="2492540190"/>
      </p:ext>
    </p:extLst>
  </p:cSld>
  <p:clrMapOvr>
    <a:masterClrMapping/>
  </p:clrMapOvr>
</p:sld>
</file>

<file path=ppt/theme/theme1.xml><?xml version="1.0" encoding="utf-8"?>
<a:theme xmlns:a="http://schemas.openxmlformats.org/drawingml/2006/main" name="אופק">
  <a:themeElements>
    <a:clrScheme name="אופק">
      <a:dk1>
        <a:srgbClr val="000000"/>
      </a:dk1>
      <a:lt1>
        <a:srgbClr val="FFFFFF"/>
      </a:lt1>
      <a:dk2>
        <a:srgbClr val="1F2123"/>
      </a:dk2>
      <a:lt2>
        <a:srgbClr val="DC9E1F"/>
      </a:lt2>
      <a:accent1>
        <a:srgbClr val="7E97AD"/>
      </a:accent1>
      <a:accent2>
        <a:srgbClr val="CC8E60"/>
      </a:accent2>
      <a:accent3>
        <a:srgbClr val="7A6A60"/>
      </a:accent3>
      <a:accent4>
        <a:srgbClr val="B4936D"/>
      </a:accent4>
      <a:accent5>
        <a:srgbClr val="67787B"/>
      </a:accent5>
      <a:accent6>
        <a:srgbClr val="9D936F"/>
      </a:accent6>
      <a:hlink>
        <a:srgbClr val="646464"/>
      </a:hlink>
      <a:folHlink>
        <a:srgbClr val="969696"/>
      </a:folHlink>
    </a:clrScheme>
    <a:fontScheme name="Office Classic">
      <a:maj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אופק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hade val="100000"/>
                <a:satMod val="100000"/>
              </a:schemeClr>
            </a:gs>
            <a:gs pos="100000">
              <a:schemeClr val="phClr">
                <a:tint val="61000"/>
                <a:alpha val="100000"/>
                <a:satMod val="2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</a:schemeClr>
            </a:gs>
            <a:gs pos="100000">
              <a:schemeClr val="phClr">
                <a:tint val="90000"/>
                <a:alpha val="100000"/>
                <a:satMod val="2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5240" cap="flat" cmpd="sng" algn="ctr">
          <a:solidFill>
            <a:schemeClr val="phClr">
              <a:tint val="25000"/>
              <a:alpha val="25000"/>
            </a:schemeClr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2924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prstMaterial="flat">
            <a:bevelT w="34925" h="47625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6000"/>
                <a:shade val="100000"/>
                <a:alpha val="100000"/>
                <a:satMod val="140000"/>
              </a:schemeClr>
            </a:gs>
            <a:gs pos="31000">
              <a:schemeClr val="phClr">
                <a:tint val="100000"/>
                <a:shade val="90000"/>
                <a:alpha val="100000"/>
              </a:schemeClr>
            </a:gs>
            <a:gs pos="100000">
              <a:schemeClr val="phClr">
                <a:tint val="100000"/>
                <a:shade val="80000"/>
                <a:alpha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hade val="100000"/>
                <a:alpha val="100000"/>
                <a:satMod val="180000"/>
              </a:schemeClr>
            </a:gs>
            <a:gs pos="41000">
              <a:schemeClr val="phClr">
                <a:tint val="100000"/>
                <a:shade val="100000"/>
                <a:alpha val="100000"/>
                <a:satMod val="150000"/>
              </a:schemeClr>
            </a:gs>
            <a:gs pos="100000">
              <a:schemeClr val="phClr">
                <a:tint val="100000"/>
                <a:shade val="65000"/>
                <a:alpha val="100000"/>
              </a:schemeClr>
            </a:gs>
          </a:gsLst>
          <a:path path="circle">
            <a:fillToRect l="50000" t="80000" r="100000" b="10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Horizon</Template>
  <TotalTime>5039</TotalTime>
  <Words>704</Words>
  <Application>Microsoft Office PowerPoint</Application>
  <PresentationFormat>‫הצגה על המסך (4:3)</PresentationFormat>
  <Paragraphs>91</Paragraphs>
  <Slides>11</Slides>
  <Notes>5</Notes>
  <HiddenSlides>0</HiddenSlides>
  <MMClips>0</MMClips>
  <ScaleCrop>false</ScaleCrop>
  <HeadingPairs>
    <vt:vector size="6" baseType="variant">
      <vt:variant>
        <vt:lpstr>גופנים בשימוש</vt:lpstr>
      </vt:variant>
      <vt:variant>
        <vt:i4>5</vt:i4>
      </vt:variant>
      <vt:variant>
        <vt:lpstr>ערכת נושא</vt:lpstr>
      </vt:variant>
      <vt:variant>
        <vt:i4>1</vt:i4>
      </vt:variant>
      <vt:variant>
        <vt:lpstr>כותרות שקופיות</vt:lpstr>
      </vt:variant>
      <vt:variant>
        <vt:i4>11</vt:i4>
      </vt:variant>
    </vt:vector>
  </HeadingPairs>
  <TitlesOfParts>
    <vt:vector size="17" baseType="lpstr">
      <vt:lpstr>Arial</vt:lpstr>
      <vt:lpstr>Calibri</vt:lpstr>
      <vt:lpstr>Mangal</vt:lpstr>
      <vt:lpstr>Times New Roman</vt:lpstr>
      <vt:lpstr>Wingdings</vt:lpstr>
      <vt:lpstr>אופק</vt:lpstr>
      <vt:lpstr>Volumetric fetal brain study in twins with severe discordancy using semiautomatic 3D MR imaging measurements  </vt:lpstr>
      <vt:lpstr>Fetal brain MRI</vt:lpstr>
      <vt:lpstr>3D volumetric assessment of the fetal brain</vt:lpstr>
      <vt:lpstr>Semiautomated measurement</vt:lpstr>
      <vt:lpstr>Twins BABC MCBA </vt:lpstr>
      <vt:lpstr>Discordancy/sIUGR</vt:lpstr>
      <vt:lpstr>Research questions</vt:lpstr>
      <vt:lpstr>Neurodevelopment</vt:lpstr>
      <vt:lpstr>Materials and methods </vt:lpstr>
      <vt:lpstr>References </vt:lpstr>
      <vt:lpstr>Questions?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Semiautomated volumetric measuring of 3D MR imaging for sIUGR</dc:title>
  <dc:creator>USER</dc:creator>
  <cp:lastModifiedBy>רוט יפית</cp:lastModifiedBy>
  <cp:revision>48</cp:revision>
  <dcterms:created xsi:type="dcterms:W3CDTF">2017-12-21T15:10:37Z</dcterms:created>
  <dcterms:modified xsi:type="dcterms:W3CDTF">2018-05-10T05:49:44Z</dcterms:modified>
</cp:coreProperties>
</file>